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70" r:id="rId10"/>
    <p:sldId id="271" r:id="rId11"/>
    <p:sldId id="267" r:id="rId12"/>
    <p:sldId id="268" r:id="rId13"/>
    <p:sldId id="272" r:id="rId14"/>
    <p:sldId id="274" r:id="rId15"/>
    <p:sldId id="273" r:id="rId16"/>
    <p:sldId id="27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5EF5-9A82-4C2F-8BAA-5F76C29EA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EC454-E50E-4036-BE18-B532F4DA1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D1593-C751-447E-9149-9C12A8C8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385-1DE2-42B5-A68A-47CD5319D7D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D1942-B776-44B3-8A7E-400C92B8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7A29A-6276-4977-9E12-A3BDA203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DBF-9E6D-43AE-B611-49635318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AC480-8AE8-4313-9872-A0F00CCD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BF504-C367-42FE-BBDB-2B054D7F3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4CF6E-2B0A-484F-9230-4C4A2963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385-1DE2-42B5-A68A-47CD5319D7D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03B42-E4F4-49FE-8151-512E24C9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E3CE0-7A62-49B8-B32B-69E73DBC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DBF-9E6D-43AE-B611-49635318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37AA37-44BD-4AED-A0B6-F5C9FD8D8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D4026-E78F-416F-92F5-2664FA1F3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CB83F-1BAA-4B8C-9A6F-D0765656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385-1DE2-42B5-A68A-47CD5319D7D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B8C9E-DFBD-4756-81A6-02E8EB1E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45829-770B-4F73-91D9-A81A061F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DBF-9E6D-43AE-B611-49635318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D0A8-03A9-4B13-917D-35411058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76D07-59F5-4560-984E-528618009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BD720-A304-4712-954F-CEE55155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385-1DE2-42B5-A68A-47CD5319D7D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B6C1D-A9D9-4E9B-BB8A-8E254573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EFBF1-8D51-4478-899F-8924B091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DBF-9E6D-43AE-B611-49635318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3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59CD-AF8F-4646-9A37-F9550775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247AC-B747-447C-9B25-84DA60654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7A290-7816-4BB7-801C-31058019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385-1DE2-42B5-A68A-47CD5319D7D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BA7D7-2B44-4B5F-98AA-021989F1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BB2C8-5E49-471C-9294-556B05EC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DBF-9E6D-43AE-B611-49635318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7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9A39-70B5-44B0-AAAC-D2F83080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2A7D6-B2AE-46E1-AE4C-F76BE6602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C0D2-61B5-4EBD-B1B1-90E645A68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5C20C-5E02-4013-9755-B5127273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385-1DE2-42B5-A68A-47CD5319D7D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9615A-AF6C-470F-BFA1-D10BC7A4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25F1F-6D0A-4079-BAAC-F219CA1B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DBF-9E6D-43AE-B611-49635318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8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F76C-28BE-40B8-8A3E-484A48EA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E55FC-A43D-43E2-AC29-9A98D4A83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F72D1-E7F9-4687-9AD1-BCD29784A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776EC-27D3-4CCB-B43A-6EB4B9170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8A878-D292-4A90-8109-5264C44FC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5ED7B-4A89-4CEA-BE72-76BE4ADE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385-1DE2-42B5-A68A-47CD5319D7D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536B7-A25B-4C1E-BF92-048DBA8B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AFF139-F163-4893-BFA0-D035007B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DBF-9E6D-43AE-B611-49635318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1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5235-2CCE-46F7-B47A-C69A74C8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88232-E0E8-4752-98A1-28C90C81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385-1DE2-42B5-A68A-47CD5319D7D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FFA4B-3982-4B48-8904-CF9FBBF1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39763-209D-4429-A9AA-F732E261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DBF-9E6D-43AE-B611-49635318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32240-8C6B-4970-B42F-3213FDE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385-1DE2-42B5-A68A-47CD5319D7D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8BF19-FECD-4FB8-98A3-173AD3DD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279C6-D0D5-4E4A-84EC-1C5E4E7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DBF-9E6D-43AE-B611-49635318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37BA-F020-4A95-A3D5-31771067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7CFEB-6071-4FA2-B384-F37F9E1B3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4D48C-3ED2-459C-A291-09B79C28F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4CC83-9656-47A7-A2CD-7C34579F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385-1DE2-42B5-A68A-47CD5319D7D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C148C-BFF2-4B99-9435-641E0803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3B13E-2A79-4FC9-B02D-FC34F9D7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DBF-9E6D-43AE-B611-49635318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528B-ED6D-46B4-8A84-F2A872A5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78D92-A048-4CB3-A40D-8955BFEBC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2D9BE-9E70-451C-A39C-7A1CC24DA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D2ACB-431F-450A-8ACF-92283CFB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A385-1DE2-42B5-A68A-47CD5319D7D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E680C-23AA-4ABA-9E37-9ACA7F74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0107B-A641-4F8B-A88D-9440345A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DBF-9E6D-43AE-B611-49635318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4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0DB8D-019E-4808-85AE-377AA45A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24EC9-0A16-4D12-8A41-9D9A771C8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DC13-4C5B-4F89-AE27-C080AF1C7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FA385-1DE2-42B5-A68A-47CD5319D7D6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C9898-8A08-46D0-9DF1-E5E6C49E5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04BFB-D4C5-4002-9647-962F5A22A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CDBF-9E6D-43AE-B611-49635318C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gh res spanish ship">
            <a:extLst>
              <a:ext uri="{FF2B5EF4-FFF2-40B4-BE49-F238E27FC236}">
                <a16:creationId xmlns:a16="http://schemas.microsoft.com/office/drawing/2014/main" id="{89D53AF5-48F1-4A41-9303-E04D9CD94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0"/>
          <a:stretch/>
        </p:blipFill>
        <p:spPr bwMode="auto">
          <a:xfrm>
            <a:off x="-1" y="-28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D82812-2668-4317-916E-FB67E2EBD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534" y="4767957"/>
            <a:ext cx="4666470" cy="2076333"/>
          </a:xfrm>
        </p:spPr>
        <p:txBody>
          <a:bodyPr anchor="t">
            <a:normAutofit/>
          </a:bodyPr>
          <a:lstStyle/>
          <a:p>
            <a:pPr algn="l"/>
            <a:br>
              <a:rPr lang="en-US" sz="4400" dirty="0"/>
            </a:br>
            <a:r>
              <a:rPr lang="en-US" sz="4400" dirty="0">
                <a:latin typeface="Edwardian Script ITC" panose="030303020407070D0804" pitchFamily="66" charset="0"/>
              </a:rPr>
              <a:t>20 years of Mayhem Celebration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661A1-A52C-428D-8F65-D773E4108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01" y="2832699"/>
            <a:ext cx="4823883" cy="97218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latin typeface="Edwardian Script ITC" panose="030303020407070D0804" pitchFamily="66" charset="0"/>
              </a:rPr>
              <a:t>Krewe of Andres de Pez </a:t>
            </a:r>
          </a:p>
        </p:txBody>
      </p:sp>
      <p:sp>
        <p:nvSpPr>
          <p:cNvPr id="1030" name="Freeform: Shape 136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_2032630058699603926788EB664-C8B1-4EA8-ACD7-6911038C0910" descr="16a92f3693219022f641">
            <a:extLst>
              <a:ext uri="{FF2B5EF4-FFF2-40B4-BE49-F238E27FC236}">
                <a16:creationId xmlns:a16="http://schemas.microsoft.com/office/drawing/2014/main" id="{07F03E1B-74DB-46E8-8682-A576E4B73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0" r="-2" b="2873"/>
          <a:stretch/>
        </p:blipFill>
        <p:spPr bwMode="auto">
          <a:xfrm>
            <a:off x="6036914" y="544775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233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3B8A7-D087-450F-9201-15212AAA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47" y="328657"/>
            <a:ext cx="6387102" cy="1325563"/>
          </a:xfrm>
        </p:spPr>
        <p:txBody>
          <a:bodyPr>
            <a:normAutofit/>
          </a:bodyPr>
          <a:lstStyle/>
          <a:p>
            <a:r>
              <a:rPr lang="en-US" dirty="0"/>
              <a:t>Charity bowling event: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40C8A-354A-430E-8AFB-A0F6A1F41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65" y="2022096"/>
            <a:ext cx="6382657" cy="3181684"/>
          </a:xfrm>
        </p:spPr>
        <p:txBody>
          <a:bodyPr anchor="t">
            <a:noAutofit/>
          </a:bodyPr>
          <a:lstStyle/>
          <a:p>
            <a:r>
              <a:rPr lang="en-US" sz="2400" dirty="0"/>
              <a:t>Cordova Lanes</a:t>
            </a:r>
          </a:p>
          <a:p>
            <a:endParaRPr lang="en-US" sz="2400" dirty="0"/>
          </a:p>
          <a:p>
            <a:r>
              <a:rPr lang="en-US" sz="2400" dirty="0"/>
              <a:t>Benefiting Big Brothers Big Sisters of Northwest Florida</a:t>
            </a:r>
          </a:p>
          <a:p>
            <a:endParaRPr lang="en-US" sz="2400" dirty="0"/>
          </a:p>
          <a:p>
            <a:r>
              <a:rPr lang="en-US" sz="2400" dirty="0"/>
              <a:t>Partnering with the Hip Huggers</a:t>
            </a:r>
          </a:p>
          <a:p>
            <a:endParaRPr lang="en-US" sz="2400" dirty="0"/>
          </a:p>
          <a:p>
            <a:r>
              <a:rPr lang="en-US" sz="2400" dirty="0"/>
              <a:t>$1500 sponsorship from ESC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COST: $1500 (covered by ESC)</a:t>
            </a:r>
          </a:p>
        </p:txBody>
      </p:sp>
      <p:sp>
        <p:nvSpPr>
          <p:cNvPr id="14344" name="Freeform: Shape 74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42" name="Picture 6" descr="Image result for bowling">
            <a:extLst>
              <a:ext uri="{FF2B5EF4-FFF2-40B4-BE49-F238E27FC236}">
                <a16:creationId xmlns:a16="http://schemas.microsoft.com/office/drawing/2014/main" id="{29B0B23B-2C61-4391-9B73-00A1A3117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7" r="3" b="3"/>
          <a:stretch/>
        </p:blipFill>
        <p:spPr bwMode="auto"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340" name="Picture 4" descr="http://www.bbbsnwfl.org/wp-content/uploads/sites/46/2018/12/30-years-black-green-100.png">
            <a:extLst>
              <a:ext uri="{FF2B5EF4-FFF2-40B4-BE49-F238E27FC236}">
                <a16:creationId xmlns:a16="http://schemas.microsoft.com/office/drawing/2014/main" id="{B23BCDFC-7A5C-40C8-B74B-6D2EE1966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r="14838" b="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33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DFE01C5-0986-403C-9AFE-F18B651ED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EBBA3-CF6D-4229-85FA-5001A52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latin typeface="Edwardian Script ITC" panose="030303020407070D0804" pitchFamily="66" charset="0"/>
              </a:rPr>
              <a:t>The Retreat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1E9F40-D567-47C7-9E26-E7CE13E59740}"/>
              </a:ext>
            </a:extLst>
          </p:cNvPr>
          <p:cNvSpPr txBox="1"/>
          <p:nvPr/>
        </p:nvSpPr>
        <p:spPr>
          <a:xfrm>
            <a:off x="9623455" y="5181600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</a:t>
            </a:r>
          </a:p>
        </p:txBody>
      </p:sp>
    </p:spTree>
    <p:extLst>
      <p:ext uri="{BB962C8B-B14F-4D97-AF65-F5344CB8AC3E}">
        <p14:creationId xmlns:p14="http://schemas.microsoft.com/office/powerpoint/2010/main" val="80602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5289-ECEB-4558-8859-F0F2E73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64" y="656549"/>
            <a:ext cx="6387102" cy="1325563"/>
          </a:xfrm>
        </p:spPr>
        <p:txBody>
          <a:bodyPr>
            <a:normAutofit/>
          </a:bodyPr>
          <a:lstStyle/>
          <a:p>
            <a:r>
              <a:rPr lang="en-US" dirty="0"/>
              <a:t>New Orleans Retreat: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BD0E9-C4E5-4FA6-8DBF-F49F2CC9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31" y="2491299"/>
            <a:ext cx="6382657" cy="3181684"/>
          </a:xfrm>
        </p:spPr>
        <p:txBody>
          <a:bodyPr anchor="t">
            <a:normAutofit fontScale="77500" lnSpcReduction="20000"/>
          </a:bodyPr>
          <a:lstStyle/>
          <a:p>
            <a:r>
              <a:rPr lang="en-US" dirty="0"/>
              <a:t>First ever De Pez Second Line </a:t>
            </a:r>
          </a:p>
          <a:p>
            <a:r>
              <a:rPr lang="en-US" dirty="0"/>
              <a:t>10 blocks of Bourbon Street</a:t>
            </a:r>
          </a:p>
          <a:p>
            <a:r>
              <a:rPr lang="en-US" dirty="0"/>
              <a:t>Wearing tabards down Bourbon street while throwing beads to the crowds</a:t>
            </a:r>
          </a:p>
          <a:p>
            <a:r>
              <a:rPr lang="en-US" dirty="0"/>
              <a:t>The ONLY parade in town!!!!</a:t>
            </a:r>
          </a:p>
          <a:p>
            <a:r>
              <a:rPr lang="en-US" dirty="0"/>
              <a:t>Lunch at ACME before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COST: $1900</a:t>
            </a:r>
          </a:p>
          <a:p>
            <a:pPr marL="0" indent="0">
              <a:buNone/>
            </a:pPr>
            <a:r>
              <a:rPr lang="en-US" dirty="0"/>
              <a:t>covered by happy hour budget 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id="{D61895FF-CF8D-4583-8974-672E9E531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3779" b="3"/>
          <a:stretch/>
        </p:blipFill>
        <p:spPr bwMode="auto"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2" name="Picture 4" descr="Image may contain: 5 people, including Pearce Baker, people smiling, people standing, crowd and outdoor">
            <a:extLst>
              <a:ext uri="{FF2B5EF4-FFF2-40B4-BE49-F238E27FC236}">
                <a16:creationId xmlns:a16="http://schemas.microsoft.com/office/drawing/2014/main" id="{740EED9B-E2D6-49B4-8205-4E18082A6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r="8212" b="-5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58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 descr="Image may contain: 17 people, including Marie Brady Mott, Robbie Mott, Jon Pruitt, Everett J Dearman, Pearce Baker, Kevin Morris and Rui Ramos, people smiling, people standing and outdoor">
            <a:extLst>
              <a:ext uri="{FF2B5EF4-FFF2-40B4-BE49-F238E27FC236}">
                <a16:creationId xmlns:a16="http://schemas.microsoft.com/office/drawing/2014/main" id="{08F18296-F2DF-4475-97E0-15D58F9EF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" b="146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5666B-F3EC-4383-AE64-FDD7BD618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latin typeface="Edwardian Script ITC" panose="030303020407070D0804" pitchFamily="66" charset="0"/>
              </a:rPr>
              <a:t>Blue Wahoo’s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ECDF07D-0CF0-4139-B49E-6BDA9A834FC6}"/>
              </a:ext>
            </a:extLst>
          </p:cNvPr>
          <p:cNvSpPr txBox="1"/>
          <p:nvPr/>
        </p:nvSpPr>
        <p:spPr>
          <a:xfrm>
            <a:off x="9543941" y="5181600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781C4-36B8-4CE9-9A66-0E0F3F7C2F8E}"/>
              </a:ext>
            </a:extLst>
          </p:cNvPr>
          <p:cNvSpPr txBox="1"/>
          <p:nvPr/>
        </p:nvSpPr>
        <p:spPr>
          <a:xfrm>
            <a:off x="8646160" y="577088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COST: $850</a:t>
            </a:r>
          </a:p>
        </p:txBody>
      </p:sp>
    </p:spTree>
    <p:extLst>
      <p:ext uri="{BB962C8B-B14F-4D97-AF65-F5344CB8AC3E}">
        <p14:creationId xmlns:p14="http://schemas.microsoft.com/office/powerpoint/2010/main" val="162995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2" descr="Image result for beau rivage biloxi">
            <a:extLst>
              <a:ext uri="{FF2B5EF4-FFF2-40B4-BE49-F238E27FC236}">
                <a16:creationId xmlns:a16="http://schemas.microsoft.com/office/drawing/2014/main" id="{F8250A81-237D-4093-B92A-1EAE0FEBE2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57DBE-DBBB-4249-81C6-3BB3DBA3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0" y="1360585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Biloxi Trip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0AD0195-D347-4A8A-A5BD-51FB23181767}"/>
              </a:ext>
            </a:extLst>
          </p:cNvPr>
          <p:cNvSpPr txBox="1"/>
          <p:nvPr/>
        </p:nvSpPr>
        <p:spPr>
          <a:xfrm>
            <a:off x="9337040" y="5431194"/>
            <a:ext cx="3502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sept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18B9F-D318-405F-B505-32CF447BF51A}"/>
              </a:ext>
            </a:extLst>
          </p:cNvPr>
          <p:cNvSpPr txBox="1"/>
          <p:nvPr/>
        </p:nvSpPr>
        <p:spPr>
          <a:xfrm>
            <a:off x="8469342" y="3542723"/>
            <a:ext cx="3313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Renting a 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Koozie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Keg for the 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play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Gamble on college football</a:t>
            </a:r>
          </a:p>
        </p:txBody>
      </p:sp>
    </p:spTree>
    <p:extLst>
      <p:ext uri="{BB962C8B-B14F-4D97-AF65-F5344CB8AC3E}">
        <p14:creationId xmlns:p14="http://schemas.microsoft.com/office/powerpoint/2010/main" val="202893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2" descr="Image result for masquerade masks high res">
            <a:extLst>
              <a:ext uri="{FF2B5EF4-FFF2-40B4-BE49-F238E27FC236}">
                <a16:creationId xmlns:a16="http://schemas.microsoft.com/office/drawing/2014/main" id="{93F5FD39-6380-496F-9B74-2A892447E4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 b="723"/>
          <a:stretch/>
        </p:blipFill>
        <p:spPr bwMode="auto">
          <a:xfrm>
            <a:off x="44415" y="14898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5B4A8-95B9-4A39-BA3F-8599C4C7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868" y="2527256"/>
            <a:ext cx="3119121" cy="13463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latin typeface="Edwardian Script ITC" panose="030303020407070D0804" pitchFamily="66" charset="0"/>
              </a:rPr>
              <a:t>Masquerade Ball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68FEC2-4D57-46DE-886A-29DB08A740A2}"/>
              </a:ext>
            </a:extLst>
          </p:cNvPr>
          <p:cNvSpPr txBox="1"/>
          <p:nvPr/>
        </p:nvSpPr>
        <p:spPr>
          <a:xfrm>
            <a:off x="9310232" y="3747140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September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68A91-F969-4184-9B6F-B5F3D875035B}"/>
              </a:ext>
            </a:extLst>
          </p:cNvPr>
          <p:cNvSpPr txBox="1"/>
          <p:nvPr/>
        </p:nvSpPr>
        <p:spPr>
          <a:xfrm>
            <a:off x="8585200" y="5831840"/>
            <a:ext cx="3119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Cost: $7200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C8BBC-60A8-4C01-A89F-469E8D2FC5BA}"/>
              </a:ext>
            </a:extLst>
          </p:cNvPr>
          <p:cNvSpPr txBox="1"/>
          <p:nvPr/>
        </p:nvSpPr>
        <p:spPr>
          <a:xfrm>
            <a:off x="8338077" y="4050826"/>
            <a:ext cx="3833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to the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 is to break 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Friends and family can buy tickets</a:t>
            </a:r>
          </a:p>
        </p:txBody>
      </p:sp>
    </p:spTree>
    <p:extLst>
      <p:ext uri="{BB962C8B-B14F-4D97-AF65-F5344CB8AC3E}">
        <p14:creationId xmlns:p14="http://schemas.microsoft.com/office/powerpoint/2010/main" val="214069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urkey fry">
            <a:extLst>
              <a:ext uri="{FF2B5EF4-FFF2-40B4-BE49-F238E27FC236}">
                <a16:creationId xmlns:a16="http://schemas.microsoft.com/office/drawing/2014/main" id="{EC8877FF-0C41-4ED1-8DA0-E3B0CA790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1961D-8538-4FD2-9415-317C3076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Turkey Fry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A8424-C9B7-464C-B90E-020A825CC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Wisteria</a:t>
            </a:r>
          </a:p>
          <a:p>
            <a:r>
              <a:rPr lang="en-US" sz="1800" dirty="0"/>
              <a:t>We’ll fry your turkey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4000" dirty="0"/>
              <a:t>Cost: $300</a:t>
            </a:r>
          </a:p>
        </p:txBody>
      </p:sp>
    </p:spTree>
    <p:extLst>
      <p:ext uri="{BB962C8B-B14F-4D97-AF65-F5344CB8AC3E}">
        <p14:creationId xmlns:p14="http://schemas.microsoft.com/office/powerpoint/2010/main" val="3110953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3C526-9368-45B9-8B83-1A8318812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80" y="454024"/>
            <a:ext cx="9819640" cy="60585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Roll Call- </a:t>
            </a:r>
            <a:r>
              <a:rPr lang="en-US" dirty="0">
                <a:solidFill>
                  <a:srgbClr val="00B050"/>
                </a:solidFill>
              </a:rPr>
              <a:t>$1,000</a:t>
            </a:r>
          </a:p>
          <a:p>
            <a:r>
              <a:rPr lang="en-US" dirty="0"/>
              <a:t>Krewe Ball- </a:t>
            </a:r>
            <a:r>
              <a:rPr lang="en-US" dirty="0">
                <a:solidFill>
                  <a:srgbClr val="00B050"/>
                </a:solidFill>
              </a:rPr>
              <a:t>$6050</a:t>
            </a:r>
          </a:p>
          <a:p>
            <a:r>
              <a:rPr lang="en-US" dirty="0"/>
              <a:t>McGuire's Run- </a:t>
            </a:r>
            <a:r>
              <a:rPr lang="en-US" dirty="0">
                <a:solidFill>
                  <a:srgbClr val="FF0000"/>
                </a:solidFill>
              </a:rPr>
              <a:t>$150 </a:t>
            </a:r>
            <a:r>
              <a:rPr lang="en-US" dirty="0"/>
              <a:t>(happy hour budget)</a:t>
            </a:r>
          </a:p>
          <a:p>
            <a:r>
              <a:rPr lang="en-US" dirty="0"/>
              <a:t>Bowling Tournament- </a:t>
            </a:r>
            <a:r>
              <a:rPr lang="en-US" dirty="0">
                <a:solidFill>
                  <a:srgbClr val="FF0000"/>
                </a:solidFill>
              </a:rPr>
              <a:t>$1500 </a:t>
            </a:r>
            <a:r>
              <a:rPr lang="en-US" dirty="0"/>
              <a:t>(covered by ESC sponsorship)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Line NOLA- </a:t>
            </a:r>
            <a:r>
              <a:rPr lang="en-US" dirty="0">
                <a:solidFill>
                  <a:srgbClr val="FF0000"/>
                </a:solidFill>
              </a:rPr>
              <a:t>$1900 </a:t>
            </a:r>
            <a:r>
              <a:rPr lang="en-US" dirty="0"/>
              <a:t>(paid by happy hour budget)</a:t>
            </a:r>
          </a:p>
          <a:p>
            <a:r>
              <a:rPr lang="en-US" dirty="0"/>
              <a:t>New  20</a:t>
            </a:r>
            <a:r>
              <a:rPr lang="en-US" baseline="30000" dirty="0"/>
              <a:t>th</a:t>
            </a:r>
            <a:r>
              <a:rPr lang="en-US" dirty="0"/>
              <a:t> ann. Sails for float- </a:t>
            </a:r>
            <a:r>
              <a:rPr lang="en-US" dirty="0">
                <a:solidFill>
                  <a:srgbClr val="FF0000"/>
                </a:solidFill>
              </a:rPr>
              <a:t>$250 </a:t>
            </a:r>
            <a:r>
              <a:rPr lang="en-US" dirty="0"/>
              <a:t>(sig. budget )</a:t>
            </a:r>
          </a:p>
          <a:p>
            <a:r>
              <a:rPr lang="en-US" dirty="0"/>
              <a:t>Blue Wahoo’s game- </a:t>
            </a:r>
            <a:r>
              <a:rPr lang="en-US" dirty="0">
                <a:solidFill>
                  <a:srgbClr val="00B050"/>
                </a:solidFill>
              </a:rPr>
              <a:t>$850</a:t>
            </a:r>
          </a:p>
          <a:p>
            <a:r>
              <a:rPr lang="en-US" dirty="0"/>
              <a:t>Masquerade Ball- </a:t>
            </a:r>
            <a:r>
              <a:rPr lang="en-US" dirty="0">
                <a:solidFill>
                  <a:srgbClr val="FF0000"/>
                </a:solidFill>
              </a:rPr>
              <a:t>$7,200</a:t>
            </a:r>
          </a:p>
          <a:p>
            <a:r>
              <a:rPr lang="en-US" dirty="0"/>
              <a:t>Biloxi- TBA</a:t>
            </a:r>
          </a:p>
          <a:p>
            <a:r>
              <a:rPr lang="en-US" dirty="0"/>
              <a:t>Turkey fry- </a:t>
            </a:r>
            <a:r>
              <a:rPr lang="en-US" dirty="0">
                <a:solidFill>
                  <a:srgbClr val="FF0000"/>
                </a:solidFill>
              </a:rPr>
              <a:t>$300 </a:t>
            </a:r>
            <a:r>
              <a:rPr lang="en-US" dirty="0"/>
              <a:t>(fiscal 2020-2021 happy hour budget)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TOTAL: $7900</a:t>
            </a:r>
          </a:p>
          <a:p>
            <a:pPr marL="0" indent="0">
              <a:buNone/>
            </a:pPr>
            <a:r>
              <a:rPr lang="en-US" dirty="0"/>
              <a:t>Reminder- We will be selling ticket to old krewe members for the ball and the general public for masquerade ball so actual budget should be less. This is worst case scenario.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3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may contain: night, tree, sky, outdoor and water">
            <a:extLst>
              <a:ext uri="{FF2B5EF4-FFF2-40B4-BE49-F238E27FC236}">
                <a16:creationId xmlns:a16="http://schemas.microsoft.com/office/drawing/2014/main" id="{4319F16E-70D4-4DF2-86C5-B0FACD8F65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 b="7604"/>
          <a:stretch/>
        </p:blipFill>
        <p:spPr bwMode="auto">
          <a:xfrm>
            <a:off x="20" y="-197066"/>
            <a:ext cx="12191980" cy="70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12418-D705-4AFD-9A27-2852260E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latin typeface="Edwardian Script ITC" panose="030303020407070D0804" pitchFamily="66" charset="0"/>
              </a:rPr>
              <a:t>Roll Call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725B438-2642-4E24-B741-A8940B4D0B11}"/>
              </a:ext>
            </a:extLst>
          </p:cNvPr>
          <p:cNvSpPr txBox="1"/>
          <p:nvPr/>
        </p:nvSpPr>
        <p:spPr>
          <a:xfrm>
            <a:off x="9480331" y="5183208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</a:t>
            </a:r>
          </a:p>
        </p:txBody>
      </p:sp>
    </p:spTree>
    <p:extLst>
      <p:ext uri="{BB962C8B-B14F-4D97-AF65-F5344CB8AC3E}">
        <p14:creationId xmlns:p14="http://schemas.microsoft.com/office/powerpoint/2010/main" val="237756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E6A3-4318-4B16-9284-7D48EA7B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431089"/>
            <a:ext cx="5006336" cy="1325563"/>
          </a:xfrm>
        </p:spPr>
        <p:txBody>
          <a:bodyPr>
            <a:normAutofit/>
          </a:bodyPr>
          <a:lstStyle/>
          <a:p>
            <a:r>
              <a:rPr lang="en-US" b="1" dirty="0"/>
              <a:t>Roll call: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5DD35-ED81-4379-8ABB-85635046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211582"/>
            <a:ext cx="5006336" cy="3181684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5100" dirty="0"/>
              <a:t>Firework show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7000" b="1" dirty="0"/>
              <a:t>Cost: $1000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Image may contain: Jason Singletary, sitting, shoes, night, fire and outdoor">
            <a:extLst>
              <a:ext uri="{FF2B5EF4-FFF2-40B4-BE49-F238E27FC236}">
                <a16:creationId xmlns:a16="http://schemas.microsoft.com/office/drawing/2014/main" id="{86DCFAA1-A5AA-4C5E-8839-CA626DE2A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010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72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 descr="Image may contain: 9 people">
            <a:extLst>
              <a:ext uri="{FF2B5EF4-FFF2-40B4-BE49-F238E27FC236}">
                <a16:creationId xmlns:a16="http://schemas.microsoft.com/office/drawing/2014/main" id="{C27CBD43-5B3E-4236-914D-1734EDBEAB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9859E-E679-4327-9877-9250CFA4E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latin typeface="Edwardian Script ITC" panose="030303020407070D0804" pitchFamily="66" charset="0"/>
              </a:rPr>
              <a:t>Krewe Ball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BD5D0F-1E5F-4932-88E7-BE66026035DA}"/>
              </a:ext>
            </a:extLst>
          </p:cNvPr>
          <p:cNvSpPr txBox="1"/>
          <p:nvPr/>
        </p:nvSpPr>
        <p:spPr>
          <a:xfrm>
            <a:off x="9480331" y="5183208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346280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Related image">
            <a:extLst>
              <a:ext uri="{FF2B5EF4-FFF2-40B4-BE49-F238E27FC236}">
                <a16:creationId xmlns:a16="http://schemas.microsoft.com/office/drawing/2014/main" id="{AF371DBA-2991-49A8-8640-A550FC133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5"/>
          <a:stretch/>
        </p:blipFill>
        <p:spPr bwMode="auto">
          <a:xfrm>
            <a:off x="-17" y="10"/>
            <a:ext cx="12192000" cy="68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86494D-06A8-4DDF-9D5A-59374E3A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152" y="4099300"/>
            <a:ext cx="5277333" cy="1325563"/>
          </a:xfrm>
        </p:spPr>
        <p:txBody>
          <a:bodyPr>
            <a:normAutofit/>
          </a:bodyPr>
          <a:lstStyle/>
          <a:p>
            <a:r>
              <a:rPr lang="en-US" dirty="0"/>
              <a:t>The entertainment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13EE-19BD-4024-B9FF-C6D98004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740" y="3647638"/>
            <a:ext cx="5272888" cy="3181684"/>
          </a:xfrm>
        </p:spPr>
        <p:txBody>
          <a:bodyPr anchor="t">
            <a:normAutofit lnSpcReduction="10000"/>
          </a:bodyPr>
          <a:lstStyle/>
          <a:p>
            <a:endParaRPr lang="en-US" sz="1800" dirty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endParaRPr lang="en-US" sz="6600" dirty="0"/>
          </a:p>
          <a:p>
            <a:pPr marL="0" indent="0">
              <a:buNone/>
            </a:pPr>
            <a:r>
              <a:rPr lang="en-US" sz="6600" dirty="0"/>
              <a:t> </a:t>
            </a:r>
          </a:p>
        </p:txBody>
      </p:sp>
      <p:sp>
        <p:nvSpPr>
          <p:cNvPr id="141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25F19B0D-35A2-459C-853E-08240F199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0" r="18395" b="1"/>
          <a:stretch/>
        </p:blipFill>
        <p:spPr bwMode="auto">
          <a:xfrm>
            <a:off x="6893342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ag of Donuts Logo">
            <a:extLst>
              <a:ext uri="{FF2B5EF4-FFF2-40B4-BE49-F238E27FC236}">
                <a16:creationId xmlns:a16="http://schemas.microsoft.com/office/drawing/2014/main" id="{9DFA28F7-B1E8-451B-A760-53904529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9034">
            <a:off x="296962" y="662944"/>
            <a:ext cx="6921087" cy="2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37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urtyard">
            <a:extLst>
              <a:ext uri="{FF2B5EF4-FFF2-40B4-BE49-F238E27FC236}">
                <a16:creationId xmlns:a16="http://schemas.microsoft.com/office/drawing/2014/main" id="{9ACB1DBA-F360-4FD3-94B3-EAB3A8107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/>
          <a:stretch/>
        </p:blipFill>
        <p:spPr bwMode="auto">
          <a:xfrm>
            <a:off x="-7" y="-8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F78A8-2DCE-4A87-8D9E-64F57FC1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00" y="1075984"/>
            <a:ext cx="6387102" cy="1325563"/>
          </a:xfrm>
        </p:spPr>
        <p:txBody>
          <a:bodyPr>
            <a:normAutofit/>
          </a:bodyPr>
          <a:lstStyle/>
          <a:p>
            <a:r>
              <a:rPr lang="en-US" dirty="0"/>
              <a:t>The Venue:                    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05AAF-3609-4B21-BE74-2176E6E34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sp>
        <p:nvSpPr>
          <p:cNvPr id="8200" name="Freeform: Shape 74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6" name="Picture 4" descr="court-5">
            <a:extLst>
              <a:ext uri="{FF2B5EF4-FFF2-40B4-BE49-F238E27FC236}">
                <a16:creationId xmlns:a16="http://schemas.microsoft.com/office/drawing/2014/main" id="{652510FB-2B47-46E7-BFE2-CB63397C0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8" b="1"/>
          <a:stretch/>
        </p:blipFill>
        <p:spPr bwMode="auto">
          <a:xfrm>
            <a:off x="7689829" y="-2055"/>
            <a:ext cx="4502173" cy="3316924"/>
          </a:xfrm>
          <a:custGeom>
            <a:avLst/>
            <a:gdLst>
              <a:gd name="connsiteX0" fmla="*/ 154695 w 4502173"/>
              <a:gd name="connsiteY0" fmla="*/ 0 h 3316924"/>
              <a:gd name="connsiteX1" fmla="*/ 4502173 w 4502173"/>
              <a:gd name="connsiteY1" fmla="*/ 0 h 3316924"/>
              <a:gd name="connsiteX2" fmla="*/ 4502173 w 4502173"/>
              <a:gd name="connsiteY2" fmla="*/ 2237639 h 3316924"/>
              <a:gd name="connsiteX3" fmla="*/ 4365663 w 4502173"/>
              <a:gd name="connsiteY3" fmla="*/ 2420191 h 3316924"/>
              <a:gd name="connsiteX4" fmla="*/ 2464181 w 4502173"/>
              <a:gd name="connsiteY4" fmla="*/ 3316924 h 3316924"/>
              <a:gd name="connsiteX5" fmla="*/ 0 w 4502173"/>
              <a:gd name="connsiteY5" fmla="*/ 852743 h 3316924"/>
              <a:gd name="connsiteX6" fmla="*/ 110786 w 4502173"/>
              <a:gd name="connsiteY6" fmla="*/ 119971 h 331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Freeform: Shape 76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8" name="Picture 6" descr="court-10">
            <a:extLst>
              <a:ext uri="{FF2B5EF4-FFF2-40B4-BE49-F238E27FC236}">
                <a16:creationId xmlns:a16="http://schemas.microsoft.com/office/drawing/2014/main" id="{130384A9-F2DE-4955-B868-B8699FBCE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r="6817" b="-5"/>
          <a:stretch/>
        </p:blipFill>
        <p:spPr bwMode="auto">
          <a:xfrm>
            <a:off x="8768834" y="4082148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4CCB1D-9847-493B-A9B5-B5866DD6EEB5}"/>
              </a:ext>
            </a:extLst>
          </p:cNvPr>
          <p:cNvSpPr txBox="1"/>
          <p:nvPr/>
        </p:nvSpPr>
        <p:spPr>
          <a:xfrm>
            <a:off x="1053384" y="1979875"/>
            <a:ext cx="59027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Cigar Patio</a:t>
            </a:r>
          </a:p>
          <a:p>
            <a:endParaRPr lang="en-US" sz="2000" dirty="0"/>
          </a:p>
          <a:p>
            <a:r>
              <a:rPr lang="en-US" sz="2000" dirty="0"/>
              <a:t>Bourbon Bar</a:t>
            </a:r>
          </a:p>
          <a:p>
            <a:endParaRPr lang="en-US" sz="2000" dirty="0"/>
          </a:p>
          <a:p>
            <a:r>
              <a:rPr lang="en-US" sz="2000" dirty="0"/>
              <a:t>More food</a:t>
            </a:r>
          </a:p>
          <a:p>
            <a:endParaRPr lang="en-US" sz="2000" dirty="0"/>
          </a:p>
          <a:p>
            <a:r>
              <a:rPr lang="en-US" sz="2000" dirty="0"/>
              <a:t>Bigger Band</a:t>
            </a:r>
          </a:p>
          <a:p>
            <a:endParaRPr lang="en-US" sz="2000" dirty="0"/>
          </a:p>
          <a:p>
            <a:r>
              <a:rPr lang="en-US" sz="2000" dirty="0"/>
              <a:t>20</a:t>
            </a:r>
            <a:r>
              <a:rPr lang="en-US" sz="2000" baseline="30000" dirty="0"/>
              <a:t>TH</a:t>
            </a:r>
            <a:r>
              <a:rPr lang="en-US" sz="2000" dirty="0"/>
              <a:t> celebration allowing old members to come back for one night of memories- $50 a head for old members plus $50 for their dates </a:t>
            </a:r>
          </a:p>
          <a:p>
            <a:endParaRPr lang="en-US" sz="2000" dirty="0"/>
          </a:p>
          <a:p>
            <a:r>
              <a:rPr lang="en-US" sz="2800" dirty="0"/>
              <a:t>Cost: $6,050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89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 descr="Image result for mcguire's run">
            <a:extLst>
              <a:ext uri="{FF2B5EF4-FFF2-40B4-BE49-F238E27FC236}">
                <a16:creationId xmlns:a16="http://schemas.microsoft.com/office/drawing/2014/main" id="{35949A1D-87B3-48D1-92BF-729CCE219D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r="2838"/>
          <a:stretch/>
        </p:blipFill>
        <p:spPr bwMode="auto">
          <a:xfrm>
            <a:off x="20" y="-1274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150A3-3E22-4DF8-B552-86B0ED4E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dirty="0">
                <a:latin typeface="Edwardian Script ITC" panose="030303020407070D0804" pitchFamily="66" charset="0"/>
              </a:rPr>
              <a:t>McGuire's Run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8F8C29-CDA1-44B6-8086-A19C48C9F0D6}"/>
              </a:ext>
            </a:extLst>
          </p:cNvPr>
          <p:cNvSpPr txBox="1"/>
          <p:nvPr/>
        </p:nvSpPr>
        <p:spPr>
          <a:xfrm>
            <a:off x="9543942" y="5181600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</a:t>
            </a:r>
          </a:p>
        </p:txBody>
      </p:sp>
    </p:spTree>
    <p:extLst>
      <p:ext uri="{BB962C8B-B14F-4D97-AF65-F5344CB8AC3E}">
        <p14:creationId xmlns:p14="http://schemas.microsoft.com/office/powerpoint/2010/main" val="73761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A503-A9DD-4F75-8649-E3D897CC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7" y="652551"/>
            <a:ext cx="6387102" cy="1325563"/>
          </a:xfrm>
        </p:spPr>
        <p:txBody>
          <a:bodyPr>
            <a:normAutofit/>
          </a:bodyPr>
          <a:lstStyle/>
          <a:p>
            <a:r>
              <a:rPr lang="en-US" dirty="0"/>
              <a:t>Water station: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A66CA-0840-4EBB-966E-A1244022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 lnSpcReduction="10000"/>
          </a:bodyPr>
          <a:lstStyle/>
          <a:p>
            <a:r>
              <a:rPr lang="en-US" sz="3600" dirty="0"/>
              <a:t>Bring new float, along with a keg and party at our De Pez water station. </a:t>
            </a:r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COST: $150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Image may contain: 1 person, standing and outdoor">
            <a:extLst>
              <a:ext uri="{FF2B5EF4-FFF2-40B4-BE49-F238E27FC236}">
                <a16:creationId xmlns:a16="http://schemas.microsoft.com/office/drawing/2014/main" id="{5C4FB5E2-A1C6-4F0E-846E-D6A9E360E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2" r="8481" b="3"/>
          <a:stretch/>
        </p:blipFill>
        <p:spPr bwMode="auto"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8" name="Picture 4" descr="Image may contain: 1 person, outdoor">
            <a:extLst>
              <a:ext uri="{FF2B5EF4-FFF2-40B4-BE49-F238E27FC236}">
                <a16:creationId xmlns:a16="http://schemas.microsoft.com/office/drawing/2014/main" id="{5398BC3F-5806-4745-9BF4-D63C7285B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r="8257" b="-5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7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881C13E2-03DF-4AFB-B338-DCF3A9503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16408-87D5-43DD-9400-56D8ECF7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latin typeface="Edwardian Script ITC" panose="030303020407070D0804" pitchFamily="66" charset="0"/>
              </a:rPr>
              <a:t>Bowling Charity Event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A838E1-971E-42CA-B925-F538DD901E30}"/>
              </a:ext>
            </a:extLst>
          </p:cNvPr>
          <p:cNvSpPr txBox="1"/>
          <p:nvPr/>
        </p:nvSpPr>
        <p:spPr>
          <a:xfrm>
            <a:off x="9623455" y="5181600"/>
            <a:ext cx="21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2825266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345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Edwardian Script ITC</vt:lpstr>
      <vt:lpstr>Office Theme</vt:lpstr>
      <vt:lpstr> 20 years of Mayhem Celebration</vt:lpstr>
      <vt:lpstr>Roll Call</vt:lpstr>
      <vt:lpstr>Roll call:</vt:lpstr>
      <vt:lpstr>Krewe Ball</vt:lpstr>
      <vt:lpstr>The entertainment</vt:lpstr>
      <vt:lpstr>The Venue:                       </vt:lpstr>
      <vt:lpstr>McGuire's Run</vt:lpstr>
      <vt:lpstr>Water station:</vt:lpstr>
      <vt:lpstr>Bowling Charity Event </vt:lpstr>
      <vt:lpstr>Charity bowling event:</vt:lpstr>
      <vt:lpstr>The Retreat</vt:lpstr>
      <vt:lpstr>New Orleans Retreat:</vt:lpstr>
      <vt:lpstr>Blue Wahoo’s</vt:lpstr>
      <vt:lpstr>Biloxi Trip</vt:lpstr>
      <vt:lpstr>Masquerade Ball </vt:lpstr>
      <vt:lpstr>Turkey Fry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20 years of Mayhem Celebration</dc:title>
  <dc:creator>Murray, Edward</dc:creator>
  <cp:lastModifiedBy>Murray, Edward</cp:lastModifiedBy>
  <cp:revision>8</cp:revision>
  <dcterms:created xsi:type="dcterms:W3CDTF">2019-05-08T15:44:46Z</dcterms:created>
  <dcterms:modified xsi:type="dcterms:W3CDTF">2019-06-04T17:11:59Z</dcterms:modified>
</cp:coreProperties>
</file>